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9" r:id="rId4"/>
    <p:sldId id="271" r:id="rId5"/>
    <p:sldId id="262" r:id="rId6"/>
    <p:sldId id="260" r:id="rId7"/>
    <p:sldId id="261" r:id="rId8"/>
    <p:sldId id="258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03" r:id="rId17"/>
    <p:sldId id="304" r:id="rId18"/>
    <p:sldId id="293" r:id="rId19"/>
    <p:sldId id="295" r:id="rId20"/>
    <p:sldId id="294" r:id="rId21"/>
    <p:sldId id="297" r:id="rId22"/>
    <p:sldId id="296" r:id="rId23"/>
    <p:sldId id="298" r:id="rId24"/>
    <p:sldId id="299" r:id="rId25"/>
    <p:sldId id="300" r:id="rId26"/>
    <p:sldId id="301" r:id="rId27"/>
    <p:sldId id="302" r:id="rId28"/>
    <p:sldId id="286" r:id="rId29"/>
    <p:sldId id="305" r:id="rId30"/>
    <p:sldId id="306" r:id="rId31"/>
    <p:sldId id="307" r:id="rId32"/>
    <p:sldId id="308" r:id="rId33"/>
    <p:sldId id="287" r:id="rId34"/>
    <p:sldId id="288" r:id="rId35"/>
    <p:sldId id="289" r:id="rId36"/>
    <p:sldId id="290" r:id="rId37"/>
    <p:sldId id="291" r:id="rId38"/>
    <p:sldId id="292" r:id="rId39"/>
    <p:sldId id="272" r:id="rId40"/>
    <p:sldId id="273" r:id="rId41"/>
    <p:sldId id="274" r:id="rId42"/>
    <p:sldId id="277" r:id="rId43"/>
    <p:sldId id="279" r:id="rId44"/>
    <p:sldId id="278" r:id="rId45"/>
    <p:sldId id="280" r:id="rId46"/>
    <p:sldId id="281" r:id="rId47"/>
    <p:sldId id="282" r:id="rId48"/>
    <p:sldId id="283" r:id="rId49"/>
    <p:sldId id="284" r:id="rId50"/>
    <p:sldId id="285" r:id="rId51"/>
    <p:sldId id="275" r:id="rId52"/>
    <p:sldId id="27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4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2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5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8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7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9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9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21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hibernate-architecture#e1" TargetMode="External"/><Relationship Id="rId7" Type="http://schemas.openxmlformats.org/officeDocument/2006/relationships/hyperlink" Target="https://www.javatpoint.com/hibernate-architecture#e5" TargetMode="External"/><Relationship Id="rId2" Type="http://schemas.openxmlformats.org/officeDocument/2006/relationships/hyperlink" Target="https://www.javatpoint.com/hibernate-architecture#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vatpoint.com/hibernate-architecture#e4" TargetMode="External"/><Relationship Id="rId5" Type="http://schemas.openxmlformats.org/officeDocument/2006/relationships/hyperlink" Target="https://www.javatpoint.com/hibernate-architecture#e3" TargetMode="External"/><Relationship Id="rId4" Type="http://schemas.openxmlformats.org/officeDocument/2006/relationships/hyperlink" Target="https://www.javatpoint.com/hibernate-architecture#e2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R7-EdxDSf0" TargetMode="External"/><Relationship Id="rId2" Type="http://schemas.openxmlformats.org/officeDocument/2006/relationships/hyperlink" Target="https://hibernate.org/orm/documentation/getting-star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m5-6IcxJviw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85A9B5-DAA5-4566-B49F-0072F8D1E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3D310B8-8826-40BD-86C7-E625B3194E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99A6C4F5-BAE0-473A-87C9-2B491898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7"/>
          <a:stretch/>
        </p:blipFill>
        <p:spPr>
          <a:xfrm>
            <a:off x="5359400" y="1122363"/>
            <a:ext cx="5308600" cy="413543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A0E871D3-9EA6-4FF1-83BB-34550689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000" b="22020"/>
          <a:stretch/>
        </p:blipFill>
        <p:spPr>
          <a:xfrm>
            <a:off x="1524000" y="1122363"/>
            <a:ext cx="3937000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3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F1174801-1395-44C5-9B00-CCAC45C05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BADB362-9771-4A3C-B9E5-6777F34C50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65019-7453-4016-8EFC-AA4C8B95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Example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E0EF321-8351-49AB-BA30-A90615C80E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58716"/>
            <a:ext cx="12192000" cy="45949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xmlns="" id="{7F729D3C-986A-4A27-A9FF-0A07A0959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056" y="2258716"/>
            <a:ext cx="12191999" cy="4608809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xmlns="" id="{988FC5EC-C010-4D4A-8972-F323D52A4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9471"/>
            <a:ext cx="10515600" cy="34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062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7545D-131B-4B70-99F1-9B10D8A5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41009"/>
          </a:xfrm>
        </p:spPr>
        <p:txBody>
          <a:bodyPr/>
          <a:lstStyle/>
          <a:p>
            <a:r>
              <a:rPr lang="en-IN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550710-02E8-44C7-92A9-CDF64E7C0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547446"/>
            <a:ext cx="11141612" cy="4944794"/>
          </a:xfrm>
        </p:spPr>
        <p:txBody>
          <a:bodyPr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create Student Table : class Student {                              (one Object) ,it stores 4 values in Db.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int id;                                                Every Object contains some Data’s.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String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String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String email;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}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without accessing SQL query we can save the data’s by using the Method:  </a:t>
            </a:r>
            <a:r>
              <a:rPr lang="en-IN" sz="20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save(</a:t>
            </a:r>
            <a:r>
              <a:rPr lang="en-IN" sz="20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IN" sz="20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can directly store the data inside database by using this Method .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how we will convert Object into Table ?</a:t>
            </a:r>
          </a:p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here is the concept called ORM , by using this ORM tool it contains –Object ,  Relational , Mapping </a:t>
            </a:r>
          </a:p>
          <a:p>
            <a:endParaRPr lang="en-IN" sz="20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3D4792A-C6E5-4E60-9EEB-251E8B6CB0E3}"/>
              </a:ext>
            </a:extLst>
          </p:cNvPr>
          <p:cNvCxnSpPr/>
          <p:nvPr/>
        </p:nvCxnSpPr>
        <p:spPr>
          <a:xfrm>
            <a:off x="5406683" y="1758462"/>
            <a:ext cx="1378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43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AD7EE1-E4C1-4018-B054-BFBB530D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44061"/>
          </a:xfrm>
        </p:spPr>
        <p:txBody>
          <a:bodyPr>
            <a:normAutofit fontScale="90000"/>
          </a:bodyPr>
          <a:lstStyle/>
          <a:p>
            <a:r>
              <a:rPr lang="en-IN" dirty="0"/>
              <a:t>How its Possible from Object to 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083865-6F68-4AC5-A60F-77265591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6" y="1434905"/>
            <a:ext cx="11563643" cy="5057334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talk about the class structure and it should be same as Table structure.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has a Table and Object is your Rows.(2 rows, with 2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means we are trying to create an Relationship between Object Oriented Programming concept.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possible with the help of ORM concept we use here.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Object(Java concept) , Relational(Database concept) , Mapping(we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it).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E1F70A85-E25A-4EDA-8E9E-B1C29D5AB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03" r="57310" b="-1"/>
          <a:stretch/>
        </p:blipFill>
        <p:spPr>
          <a:xfrm>
            <a:off x="430237" y="1984082"/>
            <a:ext cx="3368521" cy="210204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7B7F5E4E-4C64-4947-8CCE-3AE4E542E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63468"/>
              </p:ext>
            </p:extLst>
          </p:nvPr>
        </p:nvGraphicFramePr>
        <p:xfrm>
          <a:off x="3905439" y="2138289"/>
          <a:ext cx="6138893" cy="1947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977">
                  <a:extLst>
                    <a:ext uri="{9D8B030D-6E8A-4147-A177-3AD203B41FA5}">
                      <a16:colId xmlns:a16="http://schemas.microsoft.com/office/drawing/2014/main" xmlns="" val="1480878196"/>
                    </a:ext>
                  </a:extLst>
                </a:gridCol>
                <a:gridCol w="1393962">
                  <a:extLst>
                    <a:ext uri="{9D8B030D-6E8A-4147-A177-3AD203B41FA5}">
                      <a16:colId xmlns:a16="http://schemas.microsoft.com/office/drawing/2014/main" xmlns="" val="278938328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xmlns="" val="686473547"/>
                    </a:ext>
                  </a:extLst>
                </a:gridCol>
                <a:gridCol w="2602523">
                  <a:extLst>
                    <a:ext uri="{9D8B030D-6E8A-4147-A177-3AD203B41FA5}">
                      <a16:colId xmlns:a16="http://schemas.microsoft.com/office/drawing/2014/main" xmlns="" val="3576956732"/>
                    </a:ext>
                  </a:extLst>
                </a:gridCol>
              </a:tblGrid>
              <a:tr h="649279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104805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r>
                        <a:rPr lang="en-IN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kumar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raj@gmail.com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4050237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r>
                        <a:rPr lang="en-IN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dharshini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priya198@gmail.com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4223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33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5DE74B-645D-4475-B04F-608F02D1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 the Use of Hibernate?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1E53DB-80ED-48E3-965B-48732164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222"/>
            <a:ext cx="10515600" cy="367166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Hibernate we can store your Objects into your Database directly with the help of using the Method called:  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save(</a:t>
            </a:r>
            <a:r>
              <a:rPr lang="en-IN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 use this same method for all ?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need to create an Object called , 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Session/Session Object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as,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IN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s.save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41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97D10-B53F-4256-BFD9-952C663D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15926"/>
          </a:xfrm>
        </p:spPr>
        <p:txBody>
          <a:bodyPr/>
          <a:lstStyle/>
          <a:p>
            <a:r>
              <a:rPr lang="en-IN" dirty="0"/>
              <a:t>How do we create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3CA1F4-D98D-465C-B4FA-6DE3814B9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5" y="1448972"/>
            <a:ext cx="11408898" cy="502216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that we need to create  an Object of Session Factory under that we can create Session.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Session Factory we need to provide those details to configuration for database.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working with JDBC , we have to provide certain steps Driver Name , specify the database URL , Username and Password in the configuration file , so that we can load inside the Session Factory Object.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, there are multiple ways for configuration like: 1. XML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2. Java Configuration.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we got an session Factory Object , we can work with Session &amp; by using Session we can save the Object -&gt;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s.save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not only save we can also use get(); method to fetch the data.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can use all this concept to implement the hibernate and also ORM Tool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session . save(book);</a:t>
            </a:r>
            <a:endParaRPr lang="en-I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5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A7F59-CB1D-436B-9833-5866162B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44062"/>
          </a:xfrm>
        </p:spPr>
        <p:txBody>
          <a:bodyPr/>
          <a:lstStyle/>
          <a:p>
            <a:r>
              <a:rPr lang="en-IN" dirty="0"/>
              <a:t>How to implement Hibernate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302D3B-CD8B-4CA2-8530-11E14794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1561514"/>
            <a:ext cx="11422967" cy="4923691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any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Eclipse,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Netbeans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IntelliJ.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eclipse IDE, we can create Maven Project because the advantage of using an maven project it will give you a Project Structure.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hibernate we must use some  certain libraries , we need to download those libraries and we add it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IN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configuration tool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Help-&gt;Eclipse Marketplace-&gt;search hibernate,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JBoss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Tools-&gt;select checkbox-&gt;hibernate(uncheck all other options)-&gt;click-&gt;install-&gt;restart eclipse 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 on project or resource package-&gt;select new-&gt;other-&gt;search-&gt;hibernate-&gt;choose-&gt;hibernate configuration file -&gt;fill all options -&gt;Finish.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(hibernate.cfg.xml) file will be created.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66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0491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PRACTICAL : 1.Create a Maven project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61429" b="11968"/>
          <a:stretch/>
        </p:blipFill>
        <p:spPr bwMode="auto">
          <a:xfrm>
            <a:off x="6738425" y="2124222"/>
            <a:ext cx="5142151" cy="409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r="36830" b="16580"/>
          <a:stretch/>
        </p:blipFill>
        <p:spPr bwMode="auto">
          <a:xfrm>
            <a:off x="478302" y="2124222"/>
            <a:ext cx="5905732" cy="40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39816" y="1406767"/>
            <a:ext cx="2321170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Pom.xml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299938" y="1420836"/>
            <a:ext cx="2321170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Alien.java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43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2" r="39240" b="12750"/>
          <a:stretch/>
        </p:blipFill>
        <p:spPr bwMode="auto">
          <a:xfrm>
            <a:off x="254289" y="1589648"/>
            <a:ext cx="5634313" cy="448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4" r="48643" b="45962"/>
          <a:stretch/>
        </p:blipFill>
        <p:spPr bwMode="auto">
          <a:xfrm>
            <a:off x="6133515" y="1561514"/>
            <a:ext cx="5715727" cy="44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45920" y="633046"/>
            <a:ext cx="2321170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650480" y="633046"/>
            <a:ext cx="2321170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  <a:r>
              <a:rPr lang="en-IN" dirty="0" smtClean="0"/>
              <a:t>ibernate.cfg.xml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55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0"/>
          <a:stretch/>
        </p:blipFill>
        <p:spPr bwMode="auto">
          <a:xfrm>
            <a:off x="1730326" y="1621537"/>
            <a:ext cx="8370277" cy="431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68487" y="562702"/>
            <a:ext cx="2363371" cy="53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39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RegisteryBuilder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Update</a:t>
            </a:r>
            <a:b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ANOTHER DATA INTO DATABASE .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25829" b="11539"/>
          <a:stretch/>
        </p:blipFill>
        <p:spPr bwMode="auto">
          <a:xfrm>
            <a:off x="337626" y="2321170"/>
            <a:ext cx="5570806" cy="395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62444" y="1645915"/>
            <a:ext cx="2321170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" y="2199797"/>
            <a:ext cx="11948160" cy="443265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2"/>
          <a:stretch/>
        </p:blipFill>
        <p:spPr bwMode="auto">
          <a:xfrm>
            <a:off x="6077435" y="2321169"/>
            <a:ext cx="5834149" cy="395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68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C4C3D5-17B3-4098-A281-6C0BCC65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Hibernate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785425-CF71-4889-BDCA-CB08ABF2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688123"/>
            <a:ext cx="11268221" cy="486742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Hibernate is a </a:t>
            </a:r>
            <a:r>
              <a:rPr lang="en-US" sz="24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framework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simplifies the development of Java application to interact with the database.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is the best,  </a:t>
            </a: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 Framework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Java.</a:t>
            </a:r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 source, lightweight, </a:t>
            </a:r>
            <a:r>
              <a:rPr lang="en-US" sz="2400" b="0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 </a:t>
            </a:r>
            <a:r>
              <a:rPr lang="en-US" sz="24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(Object Relational Mapping) </a:t>
            </a: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ool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Hibernate implements the specifications of </a:t>
            </a:r>
            <a:r>
              <a:rPr lang="en-US" sz="2400" b="0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JPA </a:t>
            </a:r>
            <a:r>
              <a:rPr lang="en-US" sz="24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(Java Persistence API)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data persistence</a:t>
            </a:r>
            <a:r>
              <a:rPr lang="en-US" sz="2400" b="0" i="0" dirty="0" smtClean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internally uses the </a:t>
            </a:r>
            <a:r>
              <a:rPr 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API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interact with the database.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simplifies the data creation , data manipulation and data access.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programming technique that maps the object to the data stored in the database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[CRUD].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62179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3. Create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 bwMode="auto">
          <a:xfrm>
            <a:off x="2743200" y="2682239"/>
            <a:ext cx="6437376" cy="352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0144" y="1133856"/>
            <a:ext cx="11643360" cy="52791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&lt;property name="hbm2ddl.auto"&gt;create&lt;/property&gt;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create here , it will create a new data/table again and again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newly. It doesn't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old data's.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drop the old data's/table also.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1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5" y="175755"/>
            <a:ext cx="11305310" cy="2903913"/>
          </a:xfrm>
        </p:spPr>
        <p:txBody>
          <a:bodyPr>
            <a:no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SQL PROPERTY: IN ( hibernate.cfg.xml 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&lt;property name="hbm2ddl.auto"&gt;update&lt;/property&gt;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&lt;property name="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show_sql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"&gt;true&lt;/property&gt;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-&gt; It will automatically give /you can see the SQL Query while running the project.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-&gt; It will give you only the insert query no create/drop queries.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-&gt; It is not getting a new table/data every time when, we run this ,we don't want every time it should update in your database again.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1"/>
          <a:stretch/>
        </p:blipFill>
        <p:spPr bwMode="auto">
          <a:xfrm>
            <a:off x="3740727" y="3253839"/>
            <a:ext cx="6102329" cy="30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87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ANNOTATIONS @Entity             CREATE 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                     @Table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0"/>
          <a:stretch/>
        </p:blipFill>
        <p:spPr bwMode="auto">
          <a:xfrm>
            <a:off x="396113" y="2422567"/>
            <a:ext cx="5153787" cy="359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5"/>
          <a:stretch/>
        </p:blipFill>
        <p:spPr bwMode="auto">
          <a:xfrm>
            <a:off x="5880100" y="2191557"/>
            <a:ext cx="5524500" cy="226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 bwMode="auto">
          <a:xfrm>
            <a:off x="5880100" y="4672012"/>
            <a:ext cx="56388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7301132" y="492369"/>
            <a:ext cx="450166" cy="886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78182" y="1781299"/>
            <a:ext cx="1591293" cy="41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73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57398"/>
          </a:xfrm>
        </p:spPr>
        <p:txBody>
          <a:bodyPr>
            <a:normAutofit/>
          </a:bodyPr>
          <a:lstStyle/>
          <a:p>
            <a:r>
              <a:rPr lang="en-IN" sz="2000" dirty="0" smtClean="0"/>
              <a:t>@Column :</a:t>
            </a:r>
            <a:r>
              <a:rPr lang="en-US" sz="2000" dirty="0"/>
              <a:t>If you need to change the column name you can use this @Column annotation and you can specify the name(new name), which you need to change it.</a:t>
            </a:r>
            <a:endParaRPr lang="en-IN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0634" y="1951317"/>
            <a:ext cx="11661569" cy="452260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5"/>
          <a:stretch/>
        </p:blipFill>
        <p:spPr bwMode="auto">
          <a:xfrm>
            <a:off x="419100" y="2220686"/>
            <a:ext cx="5727700" cy="390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7"/>
          <a:stretch/>
        </p:blipFill>
        <p:spPr bwMode="auto">
          <a:xfrm>
            <a:off x="6426200" y="2220686"/>
            <a:ext cx="5435600" cy="390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487303" y="1472541"/>
            <a:ext cx="1591293" cy="41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8482363" y="1428289"/>
            <a:ext cx="1591293" cy="41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51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@Transient :  </a:t>
            </a:r>
            <a:r>
              <a:rPr lang="en-US" sz="2000" dirty="0" smtClean="0"/>
              <a:t>It </a:t>
            </a:r>
            <a:r>
              <a:rPr lang="en-US" sz="2000" dirty="0"/>
              <a:t>is used to store the temporary </a:t>
            </a:r>
            <a:r>
              <a:rPr lang="en-US" sz="2000" dirty="0" smtClean="0"/>
              <a:t>data.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err="1"/>
              <a:t>i.e</a:t>
            </a:r>
            <a:r>
              <a:rPr lang="en-US" sz="2000" dirty="0"/>
              <a:t>, it will not be getting stored </a:t>
            </a:r>
            <a:r>
              <a:rPr lang="en-US" sz="2000" dirty="0" smtClean="0"/>
              <a:t>  (</a:t>
            </a:r>
            <a:r>
              <a:rPr lang="en-US" sz="2000" dirty="0" err="1" smtClean="0"/>
              <a:t>aname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 smtClean="0"/>
              <a:t>it </a:t>
            </a:r>
            <a:r>
              <a:rPr lang="en-US" sz="2000" dirty="0"/>
              <a:t>will show only aid and </a:t>
            </a:r>
            <a:r>
              <a:rPr lang="en-US" sz="2000" dirty="0" err="1"/>
              <a:t>alien_color</a:t>
            </a:r>
            <a:r>
              <a:rPr lang="en-US" sz="2000" dirty="0"/>
              <a:t> in the table.</a:t>
            </a:r>
            <a:endParaRPr lang="en-IN" sz="20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 bwMode="auto">
          <a:xfrm>
            <a:off x="304800" y="2470068"/>
            <a:ext cx="5075509" cy="358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5767302" y="2600696"/>
            <a:ext cx="6068904" cy="33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46907" y="1793175"/>
            <a:ext cx="1591293" cy="41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Alien.java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866825" y="1793175"/>
            <a:ext cx="1591293" cy="41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9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How to Fetch Data from hibernate: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                      UPDATE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9"/>
          <a:stretch/>
        </p:blipFill>
        <p:spPr bwMode="auto">
          <a:xfrm>
            <a:off x="2223935" y="2485586"/>
            <a:ext cx="7462776" cy="391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38700" y="1708150"/>
            <a:ext cx="19685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716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How to use Embeddable Object: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                       CREATE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9"/>
          <a:stretch/>
        </p:blipFill>
        <p:spPr bwMode="auto">
          <a:xfrm>
            <a:off x="6472378" y="2948842"/>
            <a:ext cx="5485160" cy="355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9"/>
          <a:stretch/>
        </p:blipFill>
        <p:spPr bwMode="auto">
          <a:xfrm>
            <a:off x="253217" y="3053275"/>
            <a:ext cx="5908431" cy="344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1100" y="2171700"/>
            <a:ext cx="19685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Alien.java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407400" y="2114550"/>
            <a:ext cx="19685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App.java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80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"/>
          <a:stretch/>
        </p:blipFill>
        <p:spPr bwMode="auto">
          <a:xfrm>
            <a:off x="392114" y="492078"/>
            <a:ext cx="6515123" cy="341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5"/>
          <a:stretch/>
        </p:blipFill>
        <p:spPr bwMode="auto">
          <a:xfrm>
            <a:off x="397830" y="4037428"/>
            <a:ext cx="6509408" cy="24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2"/>
          <a:stretch/>
        </p:blipFill>
        <p:spPr bwMode="auto">
          <a:xfrm>
            <a:off x="7046301" y="2591972"/>
            <a:ext cx="5060587" cy="264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941592" y="2171700"/>
            <a:ext cx="1535907" cy="35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239000" y="546100"/>
            <a:ext cx="19685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AlienName.java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239000" y="5765800"/>
            <a:ext cx="19685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Run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1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68834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 Relations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35100"/>
            <a:ext cx="113792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@Entity   (Annotation)                                       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Laptop ( 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OneTOOne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Laptop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@Id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lid;                     (lid - PRIMARY KEY)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String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lname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ManyTOMany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student stud;                                                                                        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ManyTOMany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        (Getters and setters 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39469"/>
              </p:ext>
            </p:extLst>
          </p:nvPr>
        </p:nvGraphicFramePr>
        <p:xfrm>
          <a:off x="6705600" y="2053166"/>
          <a:ext cx="4114800" cy="75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</a:tblGrid>
              <a:tr h="376767">
                <a:tc>
                  <a:txBody>
                    <a:bodyPr/>
                    <a:lstStyle/>
                    <a:p>
                      <a:r>
                        <a:rPr lang="en-IN" dirty="0" smtClean="0"/>
                        <a:t>lid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lname</a:t>
                      </a:r>
                      <a:endParaRPr lang="en-IN" dirty="0"/>
                    </a:p>
                  </a:txBody>
                  <a:tcPr/>
                </a:tc>
              </a:tr>
              <a:tr h="376767">
                <a:tc>
                  <a:txBody>
                    <a:bodyPr/>
                    <a:lstStyle/>
                    <a:p>
                      <a:r>
                        <a:rPr lang="en-IN" dirty="0" smtClean="0"/>
                        <a:t>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222401"/>
              </p:ext>
            </p:extLst>
          </p:nvPr>
        </p:nvGraphicFramePr>
        <p:xfrm>
          <a:off x="6248401" y="4847166"/>
          <a:ext cx="4914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  <a:gridCol w="1638300"/>
              </a:tblGrid>
              <a:tr h="334434">
                <a:tc>
                  <a:txBody>
                    <a:bodyPr/>
                    <a:lstStyle/>
                    <a:p>
                      <a:r>
                        <a:rPr lang="en-IN" dirty="0" smtClean="0"/>
                        <a:t>lid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lname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Rollno</a:t>
                      </a:r>
                      <a:endParaRPr lang="en-IN" dirty="0"/>
                    </a:p>
                  </a:txBody>
                  <a:tcPr/>
                </a:tc>
              </a:tr>
              <a:tr h="334434">
                <a:tc>
                  <a:txBody>
                    <a:bodyPr/>
                    <a:lstStyle/>
                    <a:p>
                      <a:r>
                        <a:rPr lang="en-IN" dirty="0" smtClean="0"/>
                        <a:t>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34434">
                <a:tc>
                  <a:txBody>
                    <a:bodyPr/>
                    <a:lstStyle/>
                    <a:p>
                      <a:r>
                        <a:rPr lang="en-IN" dirty="0" smtClean="0"/>
                        <a:t>102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34434">
                <a:tc>
                  <a:txBody>
                    <a:bodyPr/>
                    <a:lstStyle/>
                    <a:p>
                      <a:r>
                        <a:rPr lang="en-IN" dirty="0" smtClean="0"/>
                        <a:t>102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MAC BOOK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185400" y="4089400"/>
            <a:ext cx="1879600" cy="419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PRIMARY KEY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690100" y="4298950"/>
            <a:ext cx="0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690100" y="429895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45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523112" y="2159001"/>
            <a:ext cx="5334008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4"/>
          <a:stretch/>
        </p:blipFill>
        <p:spPr bwMode="auto">
          <a:xfrm>
            <a:off x="6083300" y="622300"/>
            <a:ext cx="57785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2"/>
          <a:stretch/>
        </p:blipFill>
        <p:spPr bwMode="auto">
          <a:xfrm>
            <a:off x="6159172" y="3632200"/>
            <a:ext cx="570262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5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297F7562-DBE2-4729-835D-1486BBB437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CE0245F-7D4D-413E-940B-1D9D9A1711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B97BE4-8A98-49F3-8669-EAAF6D4331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A090277-9074-44AA-8A49-453BF2C457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0BAA60-D61A-4BAF-95E4-FD5660DE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Architecture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5B42FA01-4D2C-446A-A427-AF822D1E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AE69FC-8D41-4584-B8F5-BBA1B102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4" t="28416" r="53386" b="8492"/>
          <a:stretch/>
        </p:blipFill>
        <p:spPr>
          <a:xfrm>
            <a:off x="835151" y="1392402"/>
            <a:ext cx="5439039" cy="48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@</a:t>
            </a:r>
            <a:r>
              <a:rPr lang="en-IN" dirty="0" err="1" smtClean="0"/>
              <a:t>OneTOOne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215900" y="20828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1"/>
          <a:stretch/>
        </p:blipFill>
        <p:spPr bwMode="auto">
          <a:xfrm>
            <a:off x="6654800" y="2082800"/>
            <a:ext cx="532432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7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89940"/>
          </a:xfrm>
        </p:spPr>
        <p:txBody>
          <a:bodyPr/>
          <a:lstStyle/>
          <a:p>
            <a:r>
              <a:rPr lang="en-IN" dirty="0" smtClean="0"/>
              <a:t>@</a:t>
            </a:r>
            <a:r>
              <a:rPr lang="en-IN" dirty="0" err="1" smtClean="0"/>
              <a:t>OneTOMany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 bwMode="auto">
          <a:xfrm>
            <a:off x="2364612" y="1949451"/>
            <a:ext cx="7462776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83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@</a:t>
            </a:r>
            <a:r>
              <a:rPr lang="en-IN" dirty="0" err="1" smtClean="0"/>
              <a:t>ManyTOOne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"/>
          <a:stretch/>
        </p:blipFill>
        <p:spPr bwMode="auto">
          <a:xfrm>
            <a:off x="1333500" y="1892300"/>
            <a:ext cx="9588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42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431800"/>
            <a:ext cx="11277600" cy="601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@Entity                          (Annotation)                                                                                      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(</a:t>
            </a:r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OneTOOne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Student 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@Id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rollno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    (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rollno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  PRIMARY KEY)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String name;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marks;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lid;                ( lid   -   FORIEGN KEY )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OneToOne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Laptop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or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OneTOMany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(mapped By “stud”) 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 List&lt;Laptop&gt;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kaptops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    (Getters and setters )                                                                                                           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ManyTOMany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38908"/>
              </p:ext>
            </p:extLst>
          </p:nvPr>
        </p:nvGraphicFramePr>
        <p:xfrm>
          <a:off x="6476999" y="999067"/>
          <a:ext cx="4826000" cy="104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/>
                <a:gridCol w="1625601"/>
                <a:gridCol w="1003300"/>
                <a:gridCol w="990599"/>
              </a:tblGrid>
              <a:tr h="474133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rollno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marks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lid</a:t>
                      </a:r>
                      <a:endParaRPr lang="en-IN" dirty="0"/>
                    </a:p>
                  </a:txBody>
                  <a:tcPr/>
                </a:tc>
              </a:tr>
              <a:tr h="568525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Naveen </a:t>
                      </a:r>
                      <a:r>
                        <a:rPr lang="en-IN" dirty="0" err="1" smtClean="0"/>
                        <a:t>Redy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30192"/>
              </p:ext>
            </p:extLst>
          </p:nvPr>
        </p:nvGraphicFramePr>
        <p:xfrm>
          <a:off x="6921501" y="4212166"/>
          <a:ext cx="44069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967"/>
                <a:gridCol w="1468967"/>
                <a:gridCol w="1468967"/>
              </a:tblGrid>
              <a:tr h="293511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rollno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Marks</a:t>
                      </a:r>
                      <a:endParaRPr lang="en-IN" dirty="0"/>
                    </a:p>
                  </a:txBody>
                  <a:tcPr/>
                </a:tc>
              </a:tr>
              <a:tr h="293511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Naveen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50</a:t>
                      </a:r>
                      <a:endParaRPr lang="en-IN" dirty="0"/>
                    </a:p>
                  </a:txBody>
                  <a:tcPr/>
                </a:tc>
              </a:tr>
              <a:tr h="293511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Aarthi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05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Fetch EAGER and  LAZY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Alien.java</a:t>
            </a:r>
          </a:p>
          <a:p>
            <a:pPr marL="0" indent="0"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OneTOMany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mappedBy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alien”,fetch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FetchType.EAGER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App.java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Alien e1 =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session.get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Alien.class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1);</a:t>
            </a:r>
          </a:p>
          <a:p>
            <a:pPr marL="0" indent="0">
              <a:buNone/>
            </a:pP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(a1.getAname());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6502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Hibernate Caching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100"/>
            <a:ext cx="10515600" cy="4837113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</a:t>
            </a:r>
            <a:r>
              <a:rPr lang="en-IN" sz="2000" dirty="0" smtClean="0"/>
              <a:t>SEND REQUEST                                  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                                                                                         RECEIVE DATA’S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           S1                    APPLICATION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           S2                                                                     CACHE MEMEORY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                                                                                 FIRST LEVEL CACHE.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                                                                                 SECOND LEVEL CACHE.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89100" y="3886200"/>
            <a:ext cx="1485900" cy="146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CLIENT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105400" y="2374900"/>
            <a:ext cx="14859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SEVER</a:t>
            </a:r>
            <a:endParaRPr lang="en-IN" dirty="0"/>
          </a:p>
        </p:txBody>
      </p:sp>
      <p:sp>
        <p:nvSpPr>
          <p:cNvPr id="6" name="Can 5"/>
          <p:cNvSpPr/>
          <p:nvPr/>
        </p:nvSpPr>
        <p:spPr>
          <a:xfrm>
            <a:off x="9144000" y="1778000"/>
            <a:ext cx="1524000" cy="17653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DATABASE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432050" y="3149600"/>
            <a:ext cx="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32050" y="3149600"/>
            <a:ext cx="26733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91300" y="2882900"/>
            <a:ext cx="2552700" cy="2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591300" y="3175000"/>
            <a:ext cx="2647950" cy="35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235700" y="3702050"/>
            <a:ext cx="215900" cy="336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35700" y="3886200"/>
            <a:ext cx="2019300" cy="746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94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828040"/>
          </a:xfrm>
        </p:spPr>
        <p:txBody>
          <a:bodyPr/>
          <a:lstStyle/>
          <a:p>
            <a:r>
              <a:rPr lang="en-IN" dirty="0" smtClean="0"/>
              <a:t>HQL(Hibernate QUERY Language)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536700"/>
            <a:ext cx="11290300" cy="49911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                                                               HQL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rollno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student                                 select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rollno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student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column              table                                         property          class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73300" y="3276600"/>
            <a:ext cx="1270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025900" y="3276600"/>
            <a:ext cx="1270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712200" y="3276600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706100" y="3232150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1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9550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Hibernate Object states /persistence Life cycle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99" y="1574800"/>
            <a:ext cx="10934702" cy="49022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79450" y="3238500"/>
            <a:ext cx="9271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06550" y="2768600"/>
            <a:ext cx="1085850" cy="46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92400" y="2263775"/>
            <a:ext cx="1949450" cy="71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Transient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87900" y="2263775"/>
            <a:ext cx="1193800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81700" y="1960562"/>
            <a:ext cx="111125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09700" y="3721100"/>
            <a:ext cx="1117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92400" y="3733800"/>
            <a:ext cx="17907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Persistent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41850" y="4121150"/>
            <a:ext cx="742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384800" y="3708400"/>
            <a:ext cx="1879600" cy="825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Removed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87750" y="4622800"/>
            <a:ext cx="0" cy="63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635250" y="5384800"/>
            <a:ext cx="184785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Detached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1347787" y="2536825"/>
            <a:ext cx="620713" cy="34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new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4640261" y="1781174"/>
            <a:ext cx="11525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garbage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559175" y="3003550"/>
            <a:ext cx="0" cy="704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13200" y="3111500"/>
            <a:ext cx="11176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Save();</a:t>
            </a:r>
          </a:p>
          <a:p>
            <a:pPr algn="ctr"/>
            <a:r>
              <a:rPr lang="en-IN" dirty="0" err="1" smtClean="0"/>
              <a:t>Persits</a:t>
            </a:r>
            <a:r>
              <a:rPr lang="en-IN" dirty="0" smtClean="0"/>
              <a:t>();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4146548" y="4622800"/>
            <a:ext cx="150495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Removed()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1606550" y="4775200"/>
            <a:ext cx="1529557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</a:t>
            </a:r>
            <a:r>
              <a:rPr lang="en-IN" dirty="0" smtClean="0"/>
              <a:t>etach();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571499" y="3987800"/>
            <a:ext cx="1086643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  <a:r>
              <a:rPr lang="en-IN" dirty="0" smtClean="0"/>
              <a:t>et();</a:t>
            </a:r>
          </a:p>
          <a:p>
            <a:pPr algn="ctr"/>
            <a:r>
              <a:rPr lang="en-IN" dirty="0" smtClean="0"/>
              <a:t>find();</a:t>
            </a:r>
            <a:endParaRPr lang="en-IN" dirty="0"/>
          </a:p>
        </p:txBody>
      </p:sp>
      <p:cxnSp>
        <p:nvCxnSpPr>
          <p:cNvPr id="31" name="Straight Connector 30"/>
          <p:cNvCxnSpPr>
            <a:stCxn id="21" idx="6"/>
          </p:cNvCxnSpPr>
          <p:nvPr/>
        </p:nvCxnSpPr>
        <p:spPr>
          <a:xfrm>
            <a:off x="4483100" y="5765800"/>
            <a:ext cx="425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737600" y="2443162"/>
            <a:ext cx="0" cy="3322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92950" y="2443162"/>
            <a:ext cx="1644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953499" y="2520950"/>
            <a:ext cx="11525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garbage</a:t>
            </a:r>
            <a:endParaRPr lang="en-IN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959600" y="2622550"/>
            <a:ext cx="0" cy="1111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264400" y="2819400"/>
            <a:ext cx="11525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garbage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1760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010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What is JPA 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143000"/>
            <a:ext cx="11366500" cy="5334000"/>
          </a:xfrm>
        </p:spPr>
        <p:txBody>
          <a:bodyPr/>
          <a:lstStyle/>
          <a:p>
            <a:r>
              <a:rPr lang="en-IN" dirty="0" smtClean="0"/>
              <a:t>JPA – JAVA PERSISTENCE API.</a:t>
            </a:r>
          </a:p>
          <a:p>
            <a:r>
              <a:rPr lang="en-IN" dirty="0" smtClean="0"/>
              <a:t>The importance of JPA </a:t>
            </a:r>
            <a:r>
              <a:rPr lang="en-IN" dirty="0"/>
              <a:t> </a:t>
            </a:r>
            <a:r>
              <a:rPr lang="en-IN" dirty="0" smtClean="0"/>
              <a:t>is </a:t>
            </a:r>
            <a:r>
              <a:rPr lang="en-IN" dirty="0"/>
              <a:t>i</a:t>
            </a:r>
            <a:r>
              <a:rPr lang="en-IN" dirty="0" smtClean="0"/>
              <a:t>f you want switch from one technology to another tools you can do it very easily using JPA.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959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r="16784" b="28691"/>
          <a:stretch/>
        </p:blipFill>
        <p:spPr>
          <a:xfrm>
            <a:off x="5670456" y="2133600"/>
            <a:ext cx="6315218" cy="4347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0" r="16643" b="7710"/>
          <a:stretch/>
        </p:blipFill>
        <p:spPr>
          <a:xfrm>
            <a:off x="309490" y="2133600"/>
            <a:ext cx="5178086" cy="43478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3700" y="546100"/>
            <a:ext cx="4660900" cy="1111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Create database name as: </a:t>
            </a:r>
            <a:r>
              <a:rPr lang="en-IN" sz="2400" b="1" dirty="0" smtClean="0">
                <a:solidFill>
                  <a:schemeClr val="accent1"/>
                </a:solidFill>
              </a:rPr>
              <a:t>bookstore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6676" y="546100"/>
            <a:ext cx="4660900" cy="1111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These all the steps to create hibernate maven </a:t>
            </a:r>
            <a:r>
              <a:rPr lang="en-IN" sz="2400" b="1" dirty="0" smtClean="0"/>
              <a:t>project</a:t>
            </a:r>
            <a:endParaRPr lang="en-I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6C5C65-7EFE-4113-A746-488168E59DA0}"/>
              </a:ext>
            </a:extLst>
          </p:cNvPr>
          <p:cNvSpPr txBox="1"/>
          <p:nvPr/>
        </p:nvSpPr>
        <p:spPr>
          <a:xfrm>
            <a:off x="337626" y="623897"/>
            <a:ext cx="107758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Hibernate Architecture</a:t>
            </a:r>
          </a:p>
          <a:p>
            <a:pPr algn="just"/>
            <a:endParaRPr lang="en-US" sz="2800" b="0" i="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u="sng" strike="noStrike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Elements </a:t>
            </a:r>
            <a:r>
              <a:rPr lang="en-US" sz="2000" b="1" i="0" u="sng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Hibernate Architecture</a:t>
            </a:r>
            <a:endParaRPr lang="en-US" sz="2000" b="1" i="0" u="sng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u="sng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SessionFactory</a:t>
            </a:r>
            <a:endParaRPr lang="en-US" sz="2000" b="0" i="0" u="sng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u="sng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Session</a:t>
            </a:r>
            <a:endParaRPr lang="en-US" sz="2000" b="0" i="0" u="sng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u="sng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Transaction</a:t>
            </a:r>
            <a:endParaRPr lang="en-US" sz="2000" b="0" i="0" u="sng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u="sng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ConnectionProvider</a:t>
            </a:r>
            <a:endParaRPr lang="en-US" sz="2000" b="0" i="0" u="sng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u="sng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TransactionFactory</a:t>
            </a:r>
            <a:r>
              <a:rPr lang="en-US" sz="2000" b="0" i="0" u="sng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sz="2000" b="0" i="0" u="sng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Hibernate architecture includes many objects such as persistent object, session factory, transaction factory, connection factory, session, transaction etc.</a:t>
            </a:r>
          </a:p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Hibernate architecture is categorized in four 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application layer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Hibernate framework layer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Backhand </a:t>
            </a:r>
            <a:r>
              <a:rPr lang="en-US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</a:t>
            </a:r>
          </a:p>
        </p:txBody>
      </p:sp>
    </p:spTree>
    <p:extLst>
      <p:ext uri="{BB962C8B-B14F-4D97-AF65-F5344CB8AC3E}">
        <p14:creationId xmlns:p14="http://schemas.microsoft.com/office/powerpoint/2010/main" val="1716124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12213" r="34965" b="26095"/>
          <a:stretch/>
        </p:blipFill>
        <p:spPr>
          <a:xfrm>
            <a:off x="5199087" y="3479800"/>
            <a:ext cx="6874412" cy="3123028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5" t="14894" r="44018" b="23079"/>
          <a:stretch/>
        </p:blipFill>
        <p:spPr>
          <a:xfrm>
            <a:off x="379829" y="365760"/>
            <a:ext cx="5908429" cy="3253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83743" y="1155700"/>
            <a:ext cx="2705100" cy="1003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Create Table </a:t>
            </a:r>
            <a:r>
              <a:rPr lang="en-IN" sz="2400" b="1" dirty="0" smtClean="0">
                <a:solidFill>
                  <a:schemeClr val="accent1"/>
                </a:solidFill>
              </a:rPr>
              <a:t>book</a:t>
            </a:r>
            <a:endParaRPr lang="en-I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8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7" b="27507"/>
          <a:stretch/>
        </p:blipFill>
        <p:spPr bwMode="auto">
          <a:xfrm>
            <a:off x="190500" y="1327150"/>
            <a:ext cx="55753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15278" r="21011" b="7639"/>
          <a:stretch/>
        </p:blipFill>
        <p:spPr bwMode="auto">
          <a:xfrm>
            <a:off x="5905499" y="1231900"/>
            <a:ext cx="6083301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9900" y="444500"/>
            <a:ext cx="27051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Pom.xml</a:t>
            </a:r>
            <a:endParaRPr lang="en-IN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905499" y="330200"/>
            <a:ext cx="27051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Book.java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44786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9700" y="317500"/>
            <a:ext cx="5473700" cy="1485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Create file :</a:t>
            </a:r>
          </a:p>
          <a:p>
            <a:pPr algn="ctr"/>
            <a:r>
              <a:rPr lang="en-IN" sz="2400" b="1" dirty="0" smtClean="0">
                <a:solidFill>
                  <a:schemeClr val="accent1"/>
                </a:solidFill>
              </a:rPr>
              <a:t>Configure.cfg.xml</a:t>
            </a:r>
          </a:p>
          <a:p>
            <a:pPr algn="ctr"/>
            <a:r>
              <a:rPr lang="en-IN" sz="2400" b="1" dirty="0" smtClean="0"/>
              <a:t>This is to configure database connectivity</a:t>
            </a:r>
            <a:endParaRPr lang="en-IN" sz="2400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3"/>
          <a:stretch/>
        </p:blipFill>
        <p:spPr bwMode="auto">
          <a:xfrm>
            <a:off x="1701800" y="2298700"/>
            <a:ext cx="81153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7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3"/>
          <a:stretch/>
        </p:blipFill>
        <p:spPr bwMode="auto">
          <a:xfrm>
            <a:off x="254000" y="2374900"/>
            <a:ext cx="62484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9"/>
          <a:stretch/>
        </p:blipFill>
        <p:spPr bwMode="auto">
          <a:xfrm>
            <a:off x="6680200" y="2374900"/>
            <a:ext cx="53848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9500" y="292100"/>
            <a:ext cx="10058400" cy="181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By using CRUD OPERATION ,we can implement </a:t>
            </a:r>
            <a:r>
              <a:rPr lang="en-IN" b="1" dirty="0" smtClean="0">
                <a:solidFill>
                  <a:schemeClr val="accent1"/>
                </a:solidFill>
              </a:rPr>
              <a:t>CREATE Operation</a:t>
            </a:r>
            <a:r>
              <a:rPr lang="en-IN" b="1" dirty="0" smtClean="0"/>
              <a:t> .</a:t>
            </a:r>
          </a:p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BookManager.java file</a:t>
            </a:r>
          </a:p>
          <a:p>
            <a:pPr algn="ctr"/>
            <a:r>
              <a:rPr lang="en-IN" b="1" dirty="0" smtClean="0"/>
              <a:t>In this we can create Object and insert field values .</a:t>
            </a:r>
          </a:p>
          <a:p>
            <a:pPr algn="ctr"/>
            <a:r>
              <a:rPr lang="en-IN" b="1" dirty="0">
                <a:solidFill>
                  <a:schemeClr val="accent1"/>
                </a:solidFill>
              </a:rPr>
              <a:t>s</a:t>
            </a:r>
            <a:r>
              <a:rPr lang="en-IN" b="1" dirty="0" smtClean="0">
                <a:solidFill>
                  <a:schemeClr val="accent1"/>
                </a:solidFill>
              </a:rPr>
              <a:t>ession .save(book)</a:t>
            </a:r>
          </a:p>
          <a:p>
            <a:pPr algn="ctr"/>
            <a:r>
              <a:rPr lang="en-IN" b="1" dirty="0" smtClean="0"/>
              <a:t>It will directly store the data inside database</a:t>
            </a:r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219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317500" y="698500"/>
            <a:ext cx="54991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73200" y="165100"/>
            <a:ext cx="1714500" cy="43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OUTPUT</a:t>
            </a:r>
            <a:endParaRPr lang="en-IN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52604" r="18302" b="21528"/>
          <a:stretch/>
        </p:blipFill>
        <p:spPr bwMode="auto">
          <a:xfrm>
            <a:off x="2476500" y="4622800"/>
            <a:ext cx="9347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92850" y="2781300"/>
            <a:ext cx="492125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Here in </a:t>
            </a:r>
            <a:r>
              <a:rPr lang="en-IN" b="1" dirty="0" err="1" smtClean="0"/>
              <a:t>cmd</a:t>
            </a:r>
            <a:r>
              <a:rPr lang="en-IN" b="1" dirty="0" smtClean="0"/>
              <a:t> :you can see the output that data are stored in book table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797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0800" y="342900"/>
            <a:ext cx="4406900" cy="93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Implement READ Operation</a:t>
            </a:r>
            <a:endParaRPr lang="en-IN" sz="2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20" r="-16625" b="13715"/>
          <a:stretch/>
        </p:blipFill>
        <p:spPr bwMode="auto">
          <a:xfrm>
            <a:off x="0" y="1828800"/>
            <a:ext cx="1270635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2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3561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305300" y="952500"/>
            <a:ext cx="314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OUTPUT</a:t>
            </a:r>
            <a:endParaRPr lang="en-IN" sz="2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 t="57726" r="18399" b="16145"/>
          <a:stretch/>
        </p:blipFill>
        <p:spPr bwMode="auto">
          <a:xfrm>
            <a:off x="1308100" y="1924050"/>
            <a:ext cx="93091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6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78200" y="469900"/>
            <a:ext cx="4787900" cy="889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sz="2000" b="1" dirty="0" smtClean="0"/>
              <a:t>Implement UPDATE Operation</a:t>
            </a:r>
            <a:endParaRPr lang="en-IN" sz="2000" b="1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4"/>
          <a:stretch/>
        </p:blipFill>
        <p:spPr bwMode="auto">
          <a:xfrm>
            <a:off x="1447800" y="1701800"/>
            <a:ext cx="9423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0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01100" y="3740150"/>
            <a:ext cx="2451100" cy="647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OUTPUT</a:t>
            </a:r>
            <a:endParaRPr lang="en-IN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73050" y="482600"/>
            <a:ext cx="83121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52928" r="18291" b="16269"/>
          <a:stretch/>
        </p:blipFill>
        <p:spPr bwMode="auto">
          <a:xfrm>
            <a:off x="3632200" y="4775200"/>
            <a:ext cx="74803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"/>
            <a:ext cx="11315700" cy="6045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49700" y="469900"/>
            <a:ext cx="4787900" cy="889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2000" b="1" dirty="0" smtClean="0"/>
              <a:t>Implement DELETE Operation</a:t>
            </a:r>
            <a:endParaRPr lang="en-IN" sz="2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6"/>
          <a:stretch/>
        </p:blipFill>
        <p:spPr bwMode="auto">
          <a:xfrm>
            <a:off x="2184400" y="1574800"/>
            <a:ext cx="83185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0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F1174801-1395-44C5-9B00-CCAC45C05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DBEE602-02D2-420A-AFC1-438A1699A5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xmlns="" id="{1AFAC107-A2EB-4764-8601-B96347A22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76" y="696201"/>
            <a:ext cx="6233126" cy="49132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3FAB79E-1E1B-4287-B4EA-26E497404C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22256D1-A993-4D2E-943C-2E87F8BFC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58300" y="2438400"/>
            <a:ext cx="2108200" cy="57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OUTPUT</a:t>
            </a:r>
            <a:endParaRPr lang="en-IN" sz="2000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3"/>
          <a:stretch/>
        </p:blipFill>
        <p:spPr bwMode="auto">
          <a:xfrm>
            <a:off x="342901" y="393700"/>
            <a:ext cx="83312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5" t="27431" r="18473" b="16492"/>
          <a:stretch/>
        </p:blipFill>
        <p:spPr bwMode="auto">
          <a:xfrm>
            <a:off x="3911600" y="4267200"/>
            <a:ext cx="76581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0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 :Example program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  <a:hlinkClick r:id="rId2"/>
              </a:rPr>
              <a:t>https://</a:t>
            </a:r>
            <a:r>
              <a:rPr lang="en-IN" dirty="0" smtClean="0">
                <a:solidFill>
                  <a:srgbClr val="00B0F0"/>
                </a:solidFill>
                <a:hlinkClick r:id="rId2"/>
              </a:rPr>
              <a:t>www.javatpoint.com/hibernate-tutorial </a:t>
            </a:r>
          </a:p>
          <a:p>
            <a:r>
              <a:rPr lang="en-IN" dirty="0">
                <a:solidFill>
                  <a:srgbClr val="00B0F0"/>
                </a:solidFill>
                <a:hlinkClick r:id="rId2"/>
              </a:rPr>
              <a:t>https://hibernate.org/orm/documentation/getting-started/</a:t>
            </a:r>
            <a:endParaRPr lang="en-IN" dirty="0" smtClean="0">
              <a:solidFill>
                <a:srgbClr val="00B0F0"/>
              </a:solidFill>
              <a:hlinkClick r:id="rId2"/>
            </a:endParaRPr>
          </a:p>
          <a:p>
            <a:r>
              <a:rPr lang="en-IN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IN" dirty="0">
                <a:solidFill>
                  <a:srgbClr val="00B0F0"/>
                </a:solidFill>
                <a:hlinkClick r:id="rId2"/>
              </a:rPr>
              <a:t>://</a:t>
            </a:r>
            <a:r>
              <a:rPr lang="en-IN" dirty="0" smtClean="0">
                <a:solidFill>
                  <a:srgbClr val="00B0F0"/>
                </a:solidFill>
                <a:hlinkClick r:id="rId2"/>
              </a:rPr>
              <a:t>www.codejava.net/frameworks/hibernate/hibernate-hello-world-tutorial-for-beginners-with-eclipse-and-mysql</a:t>
            </a:r>
            <a:endParaRPr lang="en-IN" dirty="0" smtClean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  <a:hlinkClick r:id="rId3"/>
              </a:rPr>
              <a:t>https://</a:t>
            </a:r>
            <a:r>
              <a:rPr lang="en-IN" dirty="0" smtClean="0">
                <a:solidFill>
                  <a:srgbClr val="00B0F0"/>
                </a:solidFill>
                <a:hlinkClick r:id="rId3"/>
              </a:rPr>
              <a:t>youtu.be/JR7-EdxDSf0</a:t>
            </a:r>
            <a:endParaRPr lang="en-IN" dirty="0" smtClean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https://</a:t>
            </a:r>
            <a:r>
              <a:rPr lang="en-IN" dirty="0">
                <a:solidFill>
                  <a:srgbClr val="00B0F0"/>
                </a:solidFill>
                <a:hlinkClick r:id="rId4"/>
              </a:rPr>
              <a:t>youtu.be/m5-6IcxJviw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05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58" y="745588"/>
            <a:ext cx="9369082" cy="5399625"/>
          </a:xfrm>
        </p:spPr>
      </p:pic>
    </p:spTree>
    <p:extLst>
      <p:ext uri="{BB962C8B-B14F-4D97-AF65-F5344CB8AC3E}">
        <p14:creationId xmlns:p14="http://schemas.microsoft.com/office/powerpoint/2010/main" val="24626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297F7562-DBE2-4729-835D-1486BBB437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CE0245F-7D4D-413E-940B-1D9D9A1711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9B97BE4-8A98-49F3-8669-EAAF6D4331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090277-9074-44AA-8A49-453BF2C457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E0AA87-FB69-4069-889F-6141211D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Flow of Hibernate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xmlns="" id="{9FEF8ABE-C2DD-4192-B7D1-0548B8996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9" y="681424"/>
            <a:ext cx="6402214" cy="54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0FA70-36C8-4CB9-A0B7-7023B7F2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JDBC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6A7A01-968C-4F25-ADC2-CB377758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49450"/>
            <a:ext cx="11439965" cy="419576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</a:t>
            </a:r>
            <a:r>
              <a:rPr lang="en-IN" dirty="0" smtClean="0"/>
              <a:t>  </a:t>
            </a:r>
            <a:r>
              <a:rPr lang="en-IN" sz="2000" dirty="0"/>
              <a:t>RDBMS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JDBC                               </a:t>
            </a:r>
            <a:r>
              <a:rPr lang="en-IN" dirty="0" smtClean="0"/>
              <a:t>  </a:t>
            </a:r>
            <a:r>
              <a:rPr lang="en-IN" sz="2000" dirty="0"/>
              <a:t>SQL </a:t>
            </a:r>
            <a:r>
              <a:rPr lang="en-IN" sz="2000" dirty="0" smtClean="0"/>
              <a:t>SERVER, MySQL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</a:t>
            </a:r>
            <a:r>
              <a:rPr lang="en-IN" dirty="0" smtClean="0"/>
              <a:t>(</a:t>
            </a:r>
            <a:r>
              <a:rPr lang="en-IN" dirty="0"/>
              <a:t>Persistence</a:t>
            </a:r>
            <a:r>
              <a:rPr lang="en-IN" dirty="0" smtClean="0"/>
              <a:t>)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</a:t>
            </a:r>
          </a:p>
          <a:p>
            <a:pPr marL="0" indent="0">
              <a:buNone/>
            </a:pPr>
            <a:r>
              <a:rPr lang="en-IN" dirty="0"/>
              <a:t>    APP(IDE)                                                       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78BF76-9327-4AB2-A99B-5E7DEBF7C48F}"/>
              </a:ext>
            </a:extLst>
          </p:cNvPr>
          <p:cNvSpPr/>
          <p:nvPr/>
        </p:nvSpPr>
        <p:spPr>
          <a:xfrm>
            <a:off x="844550" y="2806700"/>
            <a:ext cx="19177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JAVA APPLICATION</a:t>
            </a:r>
            <a:endParaRPr lang="en-IN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63E16DB8-ECA5-4E01-AFDB-BA9C84D6719E}"/>
              </a:ext>
            </a:extLst>
          </p:cNvPr>
          <p:cNvSpPr/>
          <p:nvPr/>
        </p:nvSpPr>
        <p:spPr>
          <a:xfrm>
            <a:off x="6946900" y="2717800"/>
            <a:ext cx="1625600" cy="1828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DC0086D6-E4B3-44D7-85ED-6FAAA090A7FB}"/>
              </a:ext>
            </a:extLst>
          </p:cNvPr>
          <p:cNvCxnSpPr>
            <a:cxnSpLocks/>
          </p:cNvCxnSpPr>
          <p:nvPr/>
        </p:nvCxnSpPr>
        <p:spPr>
          <a:xfrm>
            <a:off x="2762250" y="3644900"/>
            <a:ext cx="4184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9D8D53-7622-4542-BA94-F44749E5F2DE}"/>
              </a:ext>
            </a:extLst>
          </p:cNvPr>
          <p:cNvSpPr/>
          <p:nvPr/>
        </p:nvSpPr>
        <p:spPr>
          <a:xfrm>
            <a:off x="3334043" y="4923692"/>
            <a:ext cx="3362179" cy="562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Java Database Connectivity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F7E096B-7A0A-4BC8-BE82-B30CB0C3724D}"/>
              </a:ext>
            </a:extLst>
          </p:cNvPr>
          <p:cNvCxnSpPr/>
          <p:nvPr/>
        </p:nvCxnSpPr>
        <p:spPr>
          <a:xfrm>
            <a:off x="4854575" y="3632200"/>
            <a:ext cx="0" cy="129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7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CB7E8AE-A3AC-4BB7-A5C6-F00EC697B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xmlns="" id="{F1174801-1395-44C5-9B00-CCAC45C05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BADB362-9771-4A3C-B9E5-6777F34C50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0BAA60-D61A-4BAF-95E4-FD5660DE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ORM Tool Connectivity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E0EF321-8351-49AB-BA30-A90615C80E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58716"/>
            <a:ext cx="12192000" cy="45949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F729D3C-986A-4A27-A9FF-0A07A0959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056" y="2258716"/>
            <a:ext cx="12191999" cy="4608809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xmlns="" id="{533564D5-8AAB-4E95-A711-D7DA5929E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0310"/>
            <a:ext cx="10515600" cy="31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2E47E9-045F-4017-BDEC-5D66FA964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533378"/>
            <a:ext cx="11338560" cy="48814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ORM (Object Relational Mapping) it is the tool for persisting the Data’s.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all data’s in database called “Persistence”.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Normally we connect both Java Application with Database called “JDBC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”.ORM tool will create data’s without accessing/writing any queries in database.[CRUD Operations]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in variable, object, primitive values like int, string, float, double, or the data are in Object format.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EE26EF1-8D9A-4BCF-88B8-285B31DB5188}"/>
              </a:ext>
            </a:extLst>
          </p:cNvPr>
          <p:cNvSpPr/>
          <p:nvPr/>
        </p:nvSpPr>
        <p:spPr>
          <a:xfrm>
            <a:off x="838200" y="562707"/>
            <a:ext cx="4366846" cy="6893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WHAT IS ORM?</a:t>
            </a:r>
          </a:p>
        </p:txBody>
      </p:sp>
    </p:spTree>
    <p:extLst>
      <p:ext uri="{BB962C8B-B14F-4D97-AF65-F5344CB8AC3E}">
        <p14:creationId xmlns:p14="http://schemas.microsoft.com/office/powerpoint/2010/main" val="27757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322A1C"/>
      </a:dk2>
      <a:lt2>
        <a:srgbClr val="F2F0F3"/>
      </a:lt2>
      <a:accent1>
        <a:srgbClr val="76AF45"/>
      </a:accent1>
      <a:accent2>
        <a:srgbClr val="9BA938"/>
      </a:accent2>
      <a:accent3>
        <a:srgbClr val="BE9C4B"/>
      </a:accent3>
      <a:accent4>
        <a:srgbClr val="B15D3B"/>
      </a:accent4>
      <a:accent5>
        <a:srgbClr val="C34D5C"/>
      </a:accent5>
      <a:accent6>
        <a:srgbClr val="B13B7B"/>
      </a:accent6>
      <a:hlink>
        <a:srgbClr val="C3504B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1366</Words>
  <Application>Microsoft Office PowerPoint</Application>
  <PresentationFormat>Custom</PresentationFormat>
  <Paragraphs>283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BlockprintVTI</vt:lpstr>
      <vt:lpstr>PowerPoint Presentation</vt:lpstr>
      <vt:lpstr>Hibernate Framework</vt:lpstr>
      <vt:lpstr>Architecture</vt:lpstr>
      <vt:lpstr>PowerPoint Presentation</vt:lpstr>
      <vt:lpstr>PowerPoint Presentation</vt:lpstr>
      <vt:lpstr>Flow of Hibernate</vt:lpstr>
      <vt:lpstr>JDBC Connectivity</vt:lpstr>
      <vt:lpstr>ORM Tool Connectivity</vt:lpstr>
      <vt:lpstr>PowerPoint Presentation</vt:lpstr>
      <vt:lpstr>Example </vt:lpstr>
      <vt:lpstr>How it Works?</vt:lpstr>
      <vt:lpstr>How its Possible from Object to Table?</vt:lpstr>
      <vt:lpstr>What is  the Use of Hibernate?</vt:lpstr>
      <vt:lpstr>How do we create Session?</vt:lpstr>
      <vt:lpstr>How to implement Hibernate</vt:lpstr>
      <vt:lpstr>PRACTICAL : 1.Create a Maven project</vt:lpstr>
      <vt:lpstr>PowerPoint Presentation</vt:lpstr>
      <vt:lpstr>PowerPoint Presentation</vt:lpstr>
      <vt:lpstr>2. RegisteryBuilder : Update TO STORE ANOTHER DATA INTO DATABASE . </vt:lpstr>
      <vt:lpstr>3. Create</vt:lpstr>
      <vt:lpstr>4.  SHOW SQL PROPERTY: IN ( hibernate.cfg.xml )                 &lt;property name="hbm2ddl.auto"&gt;update&lt;/property&gt;                &lt;property name="show_sql"&gt;true&lt;/property&gt;    -&gt; It will automatically give /you can see the SQL Query while running the project.   -&gt; It will give you only the insert query no create/drop queries.   -&gt; It is not getting a new table/data every time when, we run this ,we don't want every time it should update in your database again.</vt:lpstr>
      <vt:lpstr>ANNOTATIONS @Entity             CREATE                             @Table</vt:lpstr>
      <vt:lpstr>@Column :If you need to change the column name you can use this @Column annotation and you can specify the name(new name), which you need to change it.</vt:lpstr>
      <vt:lpstr>@Transient :  It is used to store the temporary data.  i.e, it will not be getting stored   (aname). it will show only aid and alien_color in the table.</vt:lpstr>
      <vt:lpstr>How to Fetch Data from hibernate:                             UPDATE</vt:lpstr>
      <vt:lpstr>How to use Embeddable Object:                              CREATE</vt:lpstr>
      <vt:lpstr>PowerPoint Presentation</vt:lpstr>
      <vt:lpstr>Mapping Relations Theory:</vt:lpstr>
      <vt:lpstr>PowerPoint Presentation</vt:lpstr>
      <vt:lpstr>@OneTOOne </vt:lpstr>
      <vt:lpstr>@OneTOMany</vt:lpstr>
      <vt:lpstr>@ManyTOOne</vt:lpstr>
      <vt:lpstr>PowerPoint Presentation</vt:lpstr>
      <vt:lpstr>Fetch EAGER and  LAZY</vt:lpstr>
      <vt:lpstr>Hibernate Caching</vt:lpstr>
      <vt:lpstr>HQL(Hibernate QUERY Language)</vt:lpstr>
      <vt:lpstr>Hibernate Object states /persistence Life cycle</vt:lpstr>
      <vt:lpstr>What is JPA ? </vt:lpstr>
      <vt:lpstr>PowerPoint Presentation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 :Example program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HIBERNATE</dc:title>
  <dc:creator>HEMALATHA M</dc:creator>
  <cp:lastModifiedBy>Windows User</cp:lastModifiedBy>
  <cp:revision>119</cp:revision>
  <dcterms:created xsi:type="dcterms:W3CDTF">2021-06-25T07:42:38Z</dcterms:created>
  <dcterms:modified xsi:type="dcterms:W3CDTF">2021-08-11T14:59:07Z</dcterms:modified>
</cp:coreProperties>
</file>